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A235"/>
    <a:srgbClr val="1A3256"/>
    <a:srgbClr val="186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19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7CF039-3061-4F53-BDCF-8FBD18E2E9B2}" type="datetimeFigureOut">
              <a:rPr lang="en-GB" smtClean="0"/>
              <a:t>12/08/2019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113815-76DD-4913-BCFE-D0F51AF2FAC7}" type="slidenum">
              <a:rPr lang="en-GB" smtClean="0"/>
              <a:t>‹#›</a:t>
            </a:fld>
            <a:endParaRPr lang="en-GB"/>
          </a:p>
        </p:txBody>
      </p:sp>
      <p:sp>
        <p:nvSpPr>
          <p:cNvPr id="7" name="hc">
            <a:extLst>
              <a:ext uri="{FF2B5EF4-FFF2-40B4-BE49-F238E27FC236}">
                <a16:creationId xmlns:a16="http://schemas.microsoft.com/office/drawing/2014/main" id="{A280EEEA-B7AB-431A-A84E-ACF8F54C1A5F}"/>
              </a:ext>
            </a:extLst>
          </p:cNvPr>
          <p:cNvSpPr txBox="1"/>
          <p:nvPr userDrawn="1"/>
        </p:nvSpPr>
        <p:spPr>
          <a:xfrm>
            <a:off x="0" y="0"/>
            <a:ext cx="6858000" cy="246221"/>
          </a:xfrm>
          <a:prstGeom prst="rect">
            <a:avLst/>
          </a:prstGeom>
          <a:noFill/>
        </p:spPr>
        <p:txBody>
          <a:bodyPr vert="horz" wrap="square" rtlCol="0">
            <a:spAutoFit/>
          </a:bodyPr>
          <a:lstStyle/>
          <a:p>
            <a:pPr algn="ctr"/>
            <a:endParaRPr kumimoji="0" lang="en-GB" sz="1000" b="0" i="0" u="none" baseline="0">
              <a:solidFill>
                <a:srgbClr val="7F7F7F"/>
              </a:solidFill>
              <a:latin typeface="Arial" panose="020B0604020202020204" pitchFamily="34" charset="0"/>
            </a:endParaRPr>
          </a:p>
        </p:txBody>
      </p:sp>
      <p:sp>
        <p:nvSpPr>
          <p:cNvPr id="8" name="fc">
            <a:extLst>
              <a:ext uri="{FF2B5EF4-FFF2-40B4-BE49-F238E27FC236}">
                <a16:creationId xmlns:a16="http://schemas.microsoft.com/office/drawing/2014/main" id="{77C259B7-0B20-472F-A6A8-2E039B1B1C07}"/>
              </a:ext>
            </a:extLst>
          </p:cNvPr>
          <p:cNvSpPr txBox="1"/>
          <p:nvPr userDrawn="1"/>
        </p:nvSpPr>
        <p:spPr>
          <a:xfrm>
            <a:off x="0" y="9539288"/>
            <a:ext cx="6858000" cy="246221"/>
          </a:xfrm>
          <a:prstGeom prst="rect">
            <a:avLst/>
          </a:prstGeom>
          <a:noFill/>
        </p:spPr>
        <p:txBody>
          <a:bodyPr vert="horz" wrap="square" rtlCol="0">
            <a:spAutoFit/>
          </a:bodyPr>
          <a:lstStyle/>
          <a:p>
            <a:pPr algn="ctr"/>
            <a:endParaRPr kumimoji="0" lang="en-GB" sz="1000" b="0" i="0" u="none" baseline="0">
              <a:solidFill>
                <a:srgbClr val="7F7F7F"/>
              </a:solidFill>
              <a:latin typeface="Arial" panose="020B0604020202020204" pitchFamily="34" charset="0"/>
            </a:endParaRPr>
          </a:p>
        </p:txBody>
      </p:sp>
    </p:spTree>
    <p:extLst>
      <p:ext uri="{BB962C8B-B14F-4D97-AF65-F5344CB8AC3E}">
        <p14:creationId xmlns:p14="http://schemas.microsoft.com/office/powerpoint/2010/main" val="398450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7CF039-3061-4F53-BDCF-8FBD18E2E9B2}" type="datetimeFigureOut">
              <a:rPr lang="en-GB" smtClean="0"/>
              <a:t>12/08/2019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113815-76DD-4913-BCFE-D0F51AF2FAC7}" type="slidenum">
              <a:rPr lang="en-GB" smtClean="0"/>
              <a:t>‹#›</a:t>
            </a:fld>
            <a:endParaRPr lang="en-GB"/>
          </a:p>
        </p:txBody>
      </p:sp>
    </p:spTree>
    <p:extLst>
      <p:ext uri="{BB962C8B-B14F-4D97-AF65-F5344CB8AC3E}">
        <p14:creationId xmlns:p14="http://schemas.microsoft.com/office/powerpoint/2010/main" val="382850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7CF039-3061-4F53-BDCF-8FBD18E2E9B2}" type="datetimeFigureOut">
              <a:rPr lang="en-GB" smtClean="0"/>
              <a:t>12/08/2019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113815-76DD-4913-BCFE-D0F51AF2FAC7}" type="slidenum">
              <a:rPr lang="en-GB" smtClean="0"/>
              <a:t>‹#›</a:t>
            </a:fld>
            <a:endParaRPr lang="en-GB"/>
          </a:p>
        </p:txBody>
      </p:sp>
    </p:spTree>
    <p:extLst>
      <p:ext uri="{BB962C8B-B14F-4D97-AF65-F5344CB8AC3E}">
        <p14:creationId xmlns:p14="http://schemas.microsoft.com/office/powerpoint/2010/main" val="123777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7CF039-3061-4F53-BDCF-8FBD18E2E9B2}" type="datetimeFigureOut">
              <a:rPr lang="en-GB" smtClean="0"/>
              <a:t>12/08/2019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113815-76DD-4913-BCFE-D0F51AF2FAC7}" type="slidenum">
              <a:rPr lang="en-GB" smtClean="0"/>
              <a:t>‹#›</a:t>
            </a:fld>
            <a:endParaRPr lang="en-GB"/>
          </a:p>
        </p:txBody>
      </p:sp>
    </p:spTree>
    <p:extLst>
      <p:ext uri="{BB962C8B-B14F-4D97-AF65-F5344CB8AC3E}">
        <p14:creationId xmlns:p14="http://schemas.microsoft.com/office/powerpoint/2010/main" val="1660275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7CF039-3061-4F53-BDCF-8FBD18E2E9B2}" type="datetimeFigureOut">
              <a:rPr lang="en-GB" smtClean="0"/>
              <a:t>12/08/2019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113815-76DD-4913-BCFE-D0F51AF2FAC7}" type="slidenum">
              <a:rPr lang="en-GB" smtClean="0"/>
              <a:t>‹#›</a:t>
            </a:fld>
            <a:endParaRPr lang="en-GB"/>
          </a:p>
        </p:txBody>
      </p:sp>
    </p:spTree>
    <p:extLst>
      <p:ext uri="{BB962C8B-B14F-4D97-AF65-F5344CB8AC3E}">
        <p14:creationId xmlns:p14="http://schemas.microsoft.com/office/powerpoint/2010/main" val="3496559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7CF039-3061-4F53-BDCF-8FBD18E2E9B2}" type="datetimeFigureOut">
              <a:rPr lang="en-GB" smtClean="0"/>
              <a:t>12/08/2019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113815-76DD-4913-BCFE-D0F51AF2FAC7}" type="slidenum">
              <a:rPr lang="en-GB" smtClean="0"/>
              <a:t>‹#›</a:t>
            </a:fld>
            <a:endParaRPr lang="en-GB"/>
          </a:p>
        </p:txBody>
      </p:sp>
    </p:spTree>
    <p:extLst>
      <p:ext uri="{BB962C8B-B14F-4D97-AF65-F5344CB8AC3E}">
        <p14:creationId xmlns:p14="http://schemas.microsoft.com/office/powerpoint/2010/main" val="264415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7CF039-3061-4F53-BDCF-8FBD18E2E9B2}" type="datetimeFigureOut">
              <a:rPr lang="en-GB" smtClean="0"/>
              <a:t>12/08/2019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113815-76DD-4913-BCFE-D0F51AF2FAC7}" type="slidenum">
              <a:rPr lang="en-GB" smtClean="0"/>
              <a:t>‹#›</a:t>
            </a:fld>
            <a:endParaRPr lang="en-GB"/>
          </a:p>
        </p:txBody>
      </p:sp>
    </p:spTree>
    <p:extLst>
      <p:ext uri="{BB962C8B-B14F-4D97-AF65-F5344CB8AC3E}">
        <p14:creationId xmlns:p14="http://schemas.microsoft.com/office/powerpoint/2010/main" val="688207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7CF039-3061-4F53-BDCF-8FBD18E2E9B2}" type="datetimeFigureOut">
              <a:rPr lang="en-GB" smtClean="0"/>
              <a:t>12/08/2019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113815-76DD-4913-BCFE-D0F51AF2FAC7}" type="slidenum">
              <a:rPr lang="en-GB" smtClean="0"/>
              <a:t>‹#›</a:t>
            </a:fld>
            <a:endParaRPr lang="en-GB"/>
          </a:p>
        </p:txBody>
      </p:sp>
    </p:spTree>
    <p:extLst>
      <p:ext uri="{BB962C8B-B14F-4D97-AF65-F5344CB8AC3E}">
        <p14:creationId xmlns:p14="http://schemas.microsoft.com/office/powerpoint/2010/main" val="218178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CF039-3061-4F53-BDCF-8FBD18E2E9B2}" type="datetimeFigureOut">
              <a:rPr lang="en-GB" smtClean="0"/>
              <a:t>12/08/2019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113815-76DD-4913-BCFE-D0F51AF2FAC7}" type="slidenum">
              <a:rPr lang="en-GB" smtClean="0"/>
              <a:t>‹#›</a:t>
            </a:fld>
            <a:endParaRPr lang="en-GB"/>
          </a:p>
        </p:txBody>
      </p:sp>
    </p:spTree>
    <p:extLst>
      <p:ext uri="{BB962C8B-B14F-4D97-AF65-F5344CB8AC3E}">
        <p14:creationId xmlns:p14="http://schemas.microsoft.com/office/powerpoint/2010/main" val="203541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F7CF039-3061-4F53-BDCF-8FBD18E2E9B2}" type="datetimeFigureOut">
              <a:rPr lang="en-GB" smtClean="0"/>
              <a:t>12/08/2019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113815-76DD-4913-BCFE-D0F51AF2FAC7}" type="slidenum">
              <a:rPr lang="en-GB" smtClean="0"/>
              <a:t>‹#›</a:t>
            </a:fld>
            <a:endParaRPr lang="en-GB"/>
          </a:p>
        </p:txBody>
      </p:sp>
    </p:spTree>
    <p:extLst>
      <p:ext uri="{BB962C8B-B14F-4D97-AF65-F5344CB8AC3E}">
        <p14:creationId xmlns:p14="http://schemas.microsoft.com/office/powerpoint/2010/main" val="423613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F7CF039-3061-4F53-BDCF-8FBD18E2E9B2}" type="datetimeFigureOut">
              <a:rPr lang="en-GB" smtClean="0"/>
              <a:t>12/08/2019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113815-76DD-4913-BCFE-D0F51AF2FAC7}" type="slidenum">
              <a:rPr lang="en-GB" smtClean="0"/>
              <a:t>‹#›</a:t>
            </a:fld>
            <a:endParaRPr lang="en-GB"/>
          </a:p>
        </p:txBody>
      </p:sp>
    </p:spTree>
    <p:extLst>
      <p:ext uri="{BB962C8B-B14F-4D97-AF65-F5344CB8AC3E}">
        <p14:creationId xmlns:p14="http://schemas.microsoft.com/office/powerpoint/2010/main" val="824450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F7CF039-3061-4F53-BDCF-8FBD18E2E9B2}" type="datetimeFigureOut">
              <a:rPr lang="en-GB" smtClean="0"/>
              <a:t>12/08/2019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0113815-76DD-4913-BCFE-D0F51AF2FAC7}" type="slidenum">
              <a:rPr lang="en-GB" smtClean="0"/>
              <a:t>‹#›</a:t>
            </a:fld>
            <a:endParaRPr lang="en-GB"/>
          </a:p>
        </p:txBody>
      </p:sp>
      <p:sp>
        <p:nvSpPr>
          <p:cNvPr id="7" name="hc">
            <a:extLst>
              <a:ext uri="{FF2B5EF4-FFF2-40B4-BE49-F238E27FC236}">
                <a16:creationId xmlns:a16="http://schemas.microsoft.com/office/drawing/2014/main" id="{FBC343BD-1168-44E7-8028-4867C82BBA27}"/>
              </a:ext>
            </a:extLst>
          </p:cNvPr>
          <p:cNvSpPr txBox="1"/>
          <p:nvPr userDrawn="1"/>
        </p:nvSpPr>
        <p:spPr>
          <a:xfrm>
            <a:off x="0" y="0"/>
            <a:ext cx="6858000" cy="246221"/>
          </a:xfrm>
          <a:prstGeom prst="rect">
            <a:avLst/>
          </a:prstGeom>
          <a:noFill/>
        </p:spPr>
        <p:txBody>
          <a:bodyPr vert="horz" wrap="square" rtlCol="0">
            <a:spAutoFit/>
          </a:bodyPr>
          <a:lstStyle/>
          <a:p>
            <a:pPr algn="ctr"/>
            <a:endParaRPr kumimoji="0" lang="en-GB" sz="1000" b="0" i="0" u="none" baseline="0">
              <a:solidFill>
                <a:srgbClr val="7F7F7F"/>
              </a:solidFill>
              <a:latin typeface="Arial" panose="020B0604020202020204" pitchFamily="34" charset="0"/>
            </a:endParaRPr>
          </a:p>
        </p:txBody>
      </p:sp>
      <p:sp>
        <p:nvSpPr>
          <p:cNvPr id="8" name="fc">
            <a:extLst>
              <a:ext uri="{FF2B5EF4-FFF2-40B4-BE49-F238E27FC236}">
                <a16:creationId xmlns:a16="http://schemas.microsoft.com/office/drawing/2014/main" id="{7C0E19B4-105E-4103-BEF3-7C0ABAEC353A}"/>
              </a:ext>
            </a:extLst>
          </p:cNvPr>
          <p:cNvSpPr txBox="1"/>
          <p:nvPr userDrawn="1"/>
        </p:nvSpPr>
        <p:spPr>
          <a:xfrm>
            <a:off x="0" y="9539288"/>
            <a:ext cx="6858000" cy="246221"/>
          </a:xfrm>
          <a:prstGeom prst="rect">
            <a:avLst/>
          </a:prstGeom>
          <a:noFill/>
        </p:spPr>
        <p:txBody>
          <a:bodyPr vert="horz" wrap="square" rtlCol="0">
            <a:spAutoFit/>
          </a:bodyPr>
          <a:lstStyle/>
          <a:p>
            <a:pPr algn="ctr"/>
            <a:endParaRPr kumimoji="0" lang="en-GB" sz="1000" b="0" i="0" u="none" baseline="0">
              <a:solidFill>
                <a:srgbClr val="7F7F7F"/>
              </a:solidFill>
              <a:latin typeface="Arial" panose="020B0604020202020204" pitchFamily="34" charset="0"/>
            </a:endParaRPr>
          </a:p>
        </p:txBody>
      </p:sp>
    </p:spTree>
    <p:extLst>
      <p:ext uri="{BB962C8B-B14F-4D97-AF65-F5344CB8AC3E}">
        <p14:creationId xmlns:p14="http://schemas.microsoft.com/office/powerpoint/2010/main" val="14831425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mailto:internal.learning@npl.co.uk" TargetMode="External"/><Relationship Id="rId4" Type="http://schemas.openxmlformats.org/officeDocument/2006/relationships/hyperlink" Target="mailto:pgi@npl.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9AE0-8CB1-4ED9-AB1F-F5761694D3E9}"/>
              </a:ext>
            </a:extLst>
          </p:cNvPr>
          <p:cNvSpPr>
            <a:spLocks noGrp="1"/>
          </p:cNvSpPr>
          <p:nvPr>
            <p:ph type="ctrTitle"/>
          </p:nvPr>
        </p:nvSpPr>
        <p:spPr>
          <a:xfrm>
            <a:off x="204752" y="1377483"/>
            <a:ext cx="5829300" cy="1071880"/>
          </a:xfrm>
        </p:spPr>
        <p:txBody>
          <a:bodyPr>
            <a:noAutofit/>
          </a:bodyPr>
          <a:lstStyle/>
          <a:p>
            <a:pPr algn="l"/>
            <a:r>
              <a:rPr lang="en-GB" sz="3200" b="1" dirty="0"/>
              <a:t>Training and Events </a:t>
            </a:r>
            <a:br>
              <a:rPr lang="en-GB" sz="3200" b="1" dirty="0"/>
            </a:br>
            <a:r>
              <a:rPr lang="en-GB" sz="2800" b="1" dirty="0"/>
              <a:t>September 2019 </a:t>
            </a:r>
            <a:endParaRPr lang="en-GB" sz="3200" b="1" dirty="0"/>
          </a:p>
        </p:txBody>
      </p:sp>
      <p:pic>
        <p:nvPicPr>
          <p:cNvPr id="4" name="Picture 2" descr="PostGraduate logo">
            <a:extLst>
              <a:ext uri="{FF2B5EF4-FFF2-40B4-BE49-F238E27FC236}">
                <a16:creationId xmlns:a16="http://schemas.microsoft.com/office/drawing/2014/main" id="{669B1905-4E38-459B-935F-761B22A40DA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300" b="21048"/>
          <a:stretch/>
        </p:blipFill>
        <p:spPr bwMode="auto">
          <a:xfrm>
            <a:off x="268233" y="216048"/>
            <a:ext cx="1723764" cy="126819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training">
            <a:extLst>
              <a:ext uri="{FF2B5EF4-FFF2-40B4-BE49-F238E27FC236}">
                <a16:creationId xmlns:a16="http://schemas.microsoft.com/office/drawing/2014/main" id="{9C21A7EC-D36D-41DF-B058-BDD73FE693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5556" y="216424"/>
            <a:ext cx="3018123" cy="2009941"/>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7B50EAED-61D4-4F42-A75A-B2BD395E1688}"/>
              </a:ext>
            </a:extLst>
          </p:cNvPr>
          <p:cNvSpPr txBox="1"/>
          <p:nvPr/>
        </p:nvSpPr>
        <p:spPr>
          <a:xfrm>
            <a:off x="236343" y="2625505"/>
            <a:ext cx="6385312" cy="1231106"/>
          </a:xfrm>
          <a:prstGeom prst="rect">
            <a:avLst/>
          </a:prstGeom>
          <a:noFill/>
          <a:ln>
            <a:noFill/>
          </a:ln>
        </p:spPr>
        <p:txBody>
          <a:bodyPr wrap="square" rtlCol="0">
            <a:spAutoFit/>
          </a:bodyPr>
          <a:lstStyle/>
          <a:p>
            <a:pPr algn="just"/>
            <a:r>
              <a:rPr lang="en-GB" sz="1400" b="1" u="sng" dirty="0">
                <a:solidFill>
                  <a:schemeClr val="bg1"/>
                </a:solidFill>
              </a:rPr>
              <a:t>2</a:t>
            </a:r>
            <a:r>
              <a:rPr lang="en-GB" sz="1400" b="1" u="sng" baseline="30000" dirty="0">
                <a:solidFill>
                  <a:schemeClr val="bg1"/>
                </a:solidFill>
              </a:rPr>
              <a:t>nd</a:t>
            </a:r>
            <a:r>
              <a:rPr lang="en-GB" sz="1400" b="1" u="sng" dirty="0">
                <a:solidFill>
                  <a:schemeClr val="bg1"/>
                </a:solidFill>
              </a:rPr>
              <a:t> September – PGI Scotland meet up</a:t>
            </a:r>
          </a:p>
          <a:p>
            <a:pPr algn="just"/>
            <a:r>
              <a:rPr lang="en-GB" sz="1200" dirty="0">
                <a:solidFill>
                  <a:schemeClr val="bg1"/>
                </a:solidFill>
              </a:rPr>
              <a:t>Monthly catch up of PGI students based at Strathclyde university. Come along to chat and meet other PGI students based in Scotland.  Pizza and nibbles will also be provided at the event </a:t>
            </a:r>
          </a:p>
          <a:p>
            <a:r>
              <a:rPr lang="en-GB" sz="1200" dirty="0">
                <a:solidFill>
                  <a:schemeClr val="bg1"/>
                </a:solidFill>
              </a:rPr>
              <a:t>Cost: Free </a:t>
            </a:r>
          </a:p>
          <a:p>
            <a:r>
              <a:rPr lang="en-GB" sz="1200" dirty="0">
                <a:solidFill>
                  <a:schemeClr val="bg1"/>
                </a:solidFill>
              </a:rPr>
              <a:t>Location: Physics Common Room, John Anderson Building 8</a:t>
            </a:r>
            <a:r>
              <a:rPr lang="en-GB" sz="1200" baseline="30000" dirty="0">
                <a:solidFill>
                  <a:schemeClr val="bg1"/>
                </a:solidFill>
              </a:rPr>
              <a:t>th </a:t>
            </a:r>
            <a:r>
              <a:rPr lang="en-GB" sz="1200" dirty="0">
                <a:solidFill>
                  <a:schemeClr val="bg1"/>
                </a:solidFill>
              </a:rPr>
              <a:t>floor, Strathclyde (4:30 -7:00)</a:t>
            </a:r>
          </a:p>
          <a:p>
            <a:r>
              <a:rPr lang="en-GB" sz="1200" dirty="0">
                <a:solidFill>
                  <a:schemeClr val="bg1"/>
                </a:solidFill>
              </a:rPr>
              <a:t>Registration: </a:t>
            </a:r>
            <a:r>
              <a:rPr lang="en-GB" sz="1200" dirty="0">
                <a:solidFill>
                  <a:schemeClr val="bg1"/>
                </a:solidFill>
                <a:hlinkClick r:id="rId4">
                  <a:extLst>
                    <a:ext uri="{A12FA001-AC4F-418D-AE19-62706E023703}">
                      <ahyp:hlinkClr xmlns:ahyp="http://schemas.microsoft.com/office/drawing/2018/hyperlinkcolor" val="tx"/>
                    </a:ext>
                  </a:extLst>
                </a:hlinkClick>
              </a:rPr>
              <a:t>pgi@npl.co.uk</a:t>
            </a:r>
            <a:r>
              <a:rPr lang="en-GB" sz="1200" dirty="0">
                <a:solidFill>
                  <a:schemeClr val="bg1"/>
                </a:solidFill>
              </a:rPr>
              <a:t> 							  Deadline: 2</a:t>
            </a:r>
            <a:r>
              <a:rPr lang="en-GB" sz="1200" baseline="30000" dirty="0">
                <a:solidFill>
                  <a:schemeClr val="bg1"/>
                </a:solidFill>
              </a:rPr>
              <a:t>nd</a:t>
            </a:r>
            <a:r>
              <a:rPr lang="en-GB" sz="1200" dirty="0">
                <a:solidFill>
                  <a:schemeClr val="bg1"/>
                </a:solidFill>
              </a:rPr>
              <a:t> September</a:t>
            </a:r>
          </a:p>
        </p:txBody>
      </p:sp>
      <p:sp>
        <p:nvSpPr>
          <p:cNvPr id="13" name="Rectangle 12">
            <a:extLst>
              <a:ext uri="{FF2B5EF4-FFF2-40B4-BE49-F238E27FC236}">
                <a16:creationId xmlns:a16="http://schemas.microsoft.com/office/drawing/2014/main" id="{A38B17BC-6B5A-45E8-B93D-2A9FA3A51CD9}"/>
              </a:ext>
            </a:extLst>
          </p:cNvPr>
          <p:cNvSpPr/>
          <p:nvPr/>
        </p:nvSpPr>
        <p:spPr>
          <a:xfrm>
            <a:off x="242919" y="7520662"/>
            <a:ext cx="6424233" cy="2233487"/>
          </a:xfrm>
          <a:prstGeom prst="rect">
            <a:avLst/>
          </a:prstGeom>
          <a:solidFill>
            <a:srgbClr val="CCA235"/>
          </a:solidFill>
          <a:ln>
            <a:solidFill>
              <a:srgbClr val="CCA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D72E899A-7A36-4955-93CE-5D4F54CFB6AB}"/>
              </a:ext>
            </a:extLst>
          </p:cNvPr>
          <p:cNvSpPr/>
          <p:nvPr/>
        </p:nvSpPr>
        <p:spPr>
          <a:xfrm>
            <a:off x="227691" y="3762024"/>
            <a:ext cx="6424233" cy="1921657"/>
          </a:xfrm>
          <a:prstGeom prst="rect">
            <a:avLst/>
          </a:prstGeom>
          <a:solidFill>
            <a:srgbClr val="18645A"/>
          </a:solidFill>
          <a:ln>
            <a:solidFill>
              <a:srgbClr val="1864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CA235"/>
              </a:solidFill>
            </a:endParaRPr>
          </a:p>
        </p:txBody>
      </p:sp>
      <p:pic>
        <p:nvPicPr>
          <p:cNvPr id="19" name="Picture 2" descr="PostGraduate logo">
            <a:extLst>
              <a:ext uri="{FF2B5EF4-FFF2-40B4-BE49-F238E27FC236}">
                <a16:creationId xmlns:a16="http://schemas.microsoft.com/office/drawing/2014/main" id="{F80F1C1F-CCF3-4ECF-A971-B4E01FCA3B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300" b="21048"/>
          <a:stretch/>
        </p:blipFill>
        <p:spPr bwMode="auto">
          <a:xfrm>
            <a:off x="268233" y="216048"/>
            <a:ext cx="1723764" cy="126819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Image result for training">
            <a:extLst>
              <a:ext uri="{FF2B5EF4-FFF2-40B4-BE49-F238E27FC236}">
                <a16:creationId xmlns:a16="http://schemas.microsoft.com/office/drawing/2014/main" id="{952A1802-F8BC-49A6-A870-B4AC5FE75C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5556" y="216424"/>
            <a:ext cx="3018123" cy="2009941"/>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BAE90E9B-84D0-4B11-B80A-7337F3EB13E9}"/>
              </a:ext>
            </a:extLst>
          </p:cNvPr>
          <p:cNvSpPr txBox="1"/>
          <p:nvPr/>
        </p:nvSpPr>
        <p:spPr>
          <a:xfrm>
            <a:off x="213727" y="3698993"/>
            <a:ext cx="6464635" cy="2000548"/>
          </a:xfrm>
          <a:prstGeom prst="rect">
            <a:avLst/>
          </a:prstGeom>
          <a:noFill/>
        </p:spPr>
        <p:txBody>
          <a:bodyPr wrap="square" rtlCol="0">
            <a:spAutoFit/>
          </a:bodyPr>
          <a:lstStyle/>
          <a:p>
            <a:r>
              <a:rPr lang="en-GB" sz="1400" b="1" u="sng" dirty="0">
                <a:solidFill>
                  <a:schemeClr val="bg1"/>
                </a:solidFill>
              </a:rPr>
              <a:t>3</a:t>
            </a:r>
            <a:r>
              <a:rPr lang="en-GB" sz="1400" b="1" u="sng" baseline="30000" dirty="0">
                <a:solidFill>
                  <a:schemeClr val="bg1"/>
                </a:solidFill>
              </a:rPr>
              <a:t>rd</a:t>
            </a:r>
            <a:r>
              <a:rPr lang="en-GB" sz="1400" b="1" u="sng" dirty="0">
                <a:solidFill>
                  <a:schemeClr val="bg1"/>
                </a:solidFill>
              </a:rPr>
              <a:t> September - Getting the most out of conferences</a:t>
            </a:r>
            <a:r>
              <a:rPr lang="en-GB" sz="1400" b="1" dirty="0">
                <a:solidFill>
                  <a:schemeClr val="bg1"/>
                </a:solidFill>
              </a:rPr>
              <a:t>	</a:t>
            </a:r>
            <a:r>
              <a:rPr lang="en-GB" sz="1600" b="1" dirty="0">
                <a:solidFill>
                  <a:schemeClr val="bg1"/>
                </a:solidFill>
              </a:rPr>
              <a:t>	</a:t>
            </a:r>
            <a:endParaRPr lang="en-GB" sz="1400" dirty="0">
              <a:solidFill>
                <a:schemeClr val="bg1"/>
              </a:solidFill>
            </a:endParaRPr>
          </a:p>
          <a:p>
            <a:pPr algn="just"/>
            <a:r>
              <a:rPr lang="en-GB" sz="1200" dirty="0">
                <a:solidFill>
                  <a:schemeClr val="bg1"/>
                </a:solidFill>
              </a:rPr>
              <a:t>This course will show you how to make the most out of such opportunities by raising your profile and confidence in attending big events.  In this half day workshop, our trainer will equip you with the skills needed to engage effectively with speakers and delegates alike.  Tips on asking questions, how to get noticed and prepare that all important elevator pitch, Andy help you overcome fears of public speaking and present yourself effectively.</a:t>
            </a:r>
          </a:p>
          <a:p>
            <a:r>
              <a:rPr lang="en-GB" sz="1200" b="1" dirty="0">
                <a:solidFill>
                  <a:schemeClr val="bg1"/>
                </a:solidFill>
              </a:rPr>
              <a:t>Cost: Free</a:t>
            </a:r>
          </a:p>
          <a:p>
            <a:r>
              <a:rPr lang="en-GB" sz="1200" b="1" dirty="0">
                <a:solidFill>
                  <a:schemeClr val="bg1"/>
                </a:solidFill>
              </a:rPr>
              <a:t>Location: NPL, Teddington or via livestream (12.30-17:00)		</a:t>
            </a:r>
          </a:p>
          <a:p>
            <a:pPr algn="just"/>
            <a:r>
              <a:rPr lang="en-GB" sz="1200" b="1" dirty="0" err="1">
                <a:solidFill>
                  <a:schemeClr val="bg1"/>
                </a:solidFill>
              </a:rPr>
              <a:t>Registration:</a:t>
            </a:r>
            <a:r>
              <a:rPr lang="en-GB" sz="1000" b="1" u="sng" dirty="0" err="1">
                <a:solidFill>
                  <a:schemeClr val="bg1"/>
                </a:solidFill>
              </a:rPr>
              <a:t>https</a:t>
            </a:r>
            <a:r>
              <a:rPr lang="en-GB" sz="1000" b="1" u="sng" dirty="0">
                <a:solidFill>
                  <a:schemeClr val="bg1"/>
                </a:solidFill>
              </a:rPr>
              <a:t>://www.eventbrite.co.uk/e/getting-the-most-out-of-conferences-tickets-68274245105 </a:t>
            </a:r>
          </a:p>
          <a:p>
            <a:pPr algn="just"/>
            <a:r>
              <a:rPr lang="en-GB" sz="1200" b="1" dirty="0">
                <a:solidFill>
                  <a:schemeClr val="bg1"/>
                </a:solidFill>
              </a:rPr>
              <a:t>Deadline: 27</a:t>
            </a:r>
            <a:r>
              <a:rPr lang="en-GB" sz="1200" b="1" baseline="30000" dirty="0">
                <a:solidFill>
                  <a:schemeClr val="bg1"/>
                </a:solidFill>
              </a:rPr>
              <a:t>th</a:t>
            </a:r>
            <a:r>
              <a:rPr lang="en-GB" sz="1200" b="1" dirty="0">
                <a:solidFill>
                  <a:schemeClr val="bg1"/>
                </a:solidFill>
              </a:rPr>
              <a:t> August (First come first served) </a:t>
            </a:r>
          </a:p>
        </p:txBody>
      </p:sp>
      <p:sp>
        <p:nvSpPr>
          <p:cNvPr id="23" name="TextBox 22">
            <a:extLst>
              <a:ext uri="{FF2B5EF4-FFF2-40B4-BE49-F238E27FC236}">
                <a16:creationId xmlns:a16="http://schemas.microsoft.com/office/drawing/2014/main" id="{15FE9BF5-C6E4-4ACE-A881-71BDE4BEDEEC}"/>
              </a:ext>
            </a:extLst>
          </p:cNvPr>
          <p:cNvSpPr txBox="1"/>
          <p:nvPr/>
        </p:nvSpPr>
        <p:spPr>
          <a:xfrm>
            <a:off x="201255" y="7522827"/>
            <a:ext cx="6477107" cy="2215991"/>
          </a:xfrm>
          <a:prstGeom prst="rect">
            <a:avLst/>
          </a:prstGeom>
          <a:noFill/>
        </p:spPr>
        <p:txBody>
          <a:bodyPr wrap="square" rtlCol="0">
            <a:spAutoFit/>
          </a:bodyPr>
          <a:lstStyle/>
          <a:p>
            <a:r>
              <a:rPr lang="en-GB" sz="1400" b="1" u="sng" dirty="0">
                <a:solidFill>
                  <a:schemeClr val="bg1"/>
                </a:solidFill>
              </a:rPr>
              <a:t>25</a:t>
            </a:r>
            <a:r>
              <a:rPr lang="en-GB" sz="1400" b="1" u="sng" baseline="30000" dirty="0">
                <a:solidFill>
                  <a:schemeClr val="bg1"/>
                </a:solidFill>
              </a:rPr>
              <a:t>th</a:t>
            </a:r>
            <a:r>
              <a:rPr lang="en-GB" sz="1400" b="1" u="sng" dirty="0">
                <a:solidFill>
                  <a:schemeClr val="bg1"/>
                </a:solidFill>
              </a:rPr>
              <a:t> September – Dimensional metrology and the metre</a:t>
            </a:r>
          </a:p>
          <a:p>
            <a:pPr algn="just"/>
            <a:r>
              <a:rPr lang="en-GB" sz="1200" dirty="0">
                <a:solidFill>
                  <a:schemeClr val="bg1"/>
                </a:solidFill>
              </a:rPr>
              <a:t>Realisation of the metre as a laser wavelength and the use of optical interferometry to deliver a traceability path to measuring instruments. Examination of key principles for designing and operating precision dimensional equipment including use of reversal, error separation, avoiding alignment errors, error mapping and </a:t>
            </a:r>
            <a:r>
              <a:rPr lang="en-GB" sz="1200" dirty="0" err="1">
                <a:solidFill>
                  <a:schemeClr val="bg1"/>
                </a:solidFill>
              </a:rPr>
              <a:t>multilateration</a:t>
            </a:r>
            <a:r>
              <a:rPr lang="en-GB" sz="1200" dirty="0">
                <a:solidFill>
                  <a:schemeClr val="bg1"/>
                </a:solidFill>
              </a:rPr>
              <a:t>. Examination of typical measuring systems including main uncertainty budget contributions. Design and operation of traceable measuring systems for nanometrology and extension of the SI metre scale to nm and sub-nm regime using X-Ray Interferometry. </a:t>
            </a:r>
            <a:r>
              <a:rPr lang="en-GB" sz="1400" dirty="0"/>
              <a:t>	</a:t>
            </a:r>
          </a:p>
          <a:p>
            <a:pPr algn="just"/>
            <a:r>
              <a:rPr lang="en-GB" sz="1200" b="1" dirty="0">
                <a:solidFill>
                  <a:schemeClr val="bg1"/>
                </a:solidFill>
              </a:rPr>
              <a:t>Cost: Free</a:t>
            </a:r>
          </a:p>
          <a:p>
            <a:pPr algn="just"/>
            <a:r>
              <a:rPr lang="en-GB" sz="1200" b="1" dirty="0">
                <a:solidFill>
                  <a:schemeClr val="bg1"/>
                </a:solidFill>
              </a:rPr>
              <a:t>Location NPL, Teddington or livestream (10:30-15:30)</a:t>
            </a:r>
          </a:p>
          <a:p>
            <a:pPr algn="just"/>
            <a:r>
              <a:rPr lang="en-GB" sz="1200" b="1" dirty="0">
                <a:solidFill>
                  <a:schemeClr val="bg1"/>
                </a:solidFill>
              </a:rPr>
              <a:t>Registration: </a:t>
            </a:r>
            <a:r>
              <a:rPr lang="en-GB" sz="1200" b="1" dirty="0">
                <a:solidFill>
                  <a:schemeClr val="bg1"/>
                </a:solidFill>
                <a:hlinkClick r:id="rId5">
                  <a:extLst>
                    <a:ext uri="{A12FA001-AC4F-418D-AE19-62706E023703}">
                      <ahyp:hlinkClr xmlns:ahyp="http://schemas.microsoft.com/office/drawing/2018/hyperlinkcolor" val="tx"/>
                    </a:ext>
                  </a:extLst>
                </a:hlinkClick>
              </a:rPr>
              <a:t>internal.learning@npl.co.uk</a:t>
            </a:r>
            <a:r>
              <a:rPr lang="en-GB" sz="1200" b="1" dirty="0">
                <a:solidFill>
                  <a:schemeClr val="bg1"/>
                </a:solidFill>
              </a:rPr>
              <a:t> </a:t>
            </a:r>
            <a:r>
              <a:rPr lang="en-GB" sz="1400" b="1" dirty="0">
                <a:solidFill>
                  <a:schemeClr val="bg1"/>
                </a:solidFill>
              </a:rPr>
              <a:t>	                                                </a:t>
            </a:r>
            <a:r>
              <a:rPr lang="en-GB" sz="1200" b="1" dirty="0">
                <a:solidFill>
                  <a:schemeClr val="bg1"/>
                </a:solidFill>
              </a:rPr>
              <a:t>Deadline: 17</a:t>
            </a:r>
            <a:r>
              <a:rPr lang="en-GB" sz="1200" b="1" baseline="30000" dirty="0">
                <a:solidFill>
                  <a:schemeClr val="bg1"/>
                </a:solidFill>
              </a:rPr>
              <a:t>th</a:t>
            </a:r>
            <a:r>
              <a:rPr lang="en-GB" sz="1200" b="1" dirty="0">
                <a:solidFill>
                  <a:schemeClr val="bg1"/>
                </a:solidFill>
              </a:rPr>
              <a:t> September</a:t>
            </a:r>
            <a:endParaRPr lang="en-GB" sz="1600" b="1" u="sng" dirty="0">
              <a:solidFill>
                <a:schemeClr val="bg1"/>
              </a:solidFill>
            </a:endParaRPr>
          </a:p>
        </p:txBody>
      </p:sp>
      <p:sp>
        <p:nvSpPr>
          <p:cNvPr id="24" name="Rectangle 23">
            <a:extLst>
              <a:ext uri="{FF2B5EF4-FFF2-40B4-BE49-F238E27FC236}">
                <a16:creationId xmlns:a16="http://schemas.microsoft.com/office/drawing/2014/main" id="{8E43826B-1F1F-4179-8734-A0210F154D7D}"/>
              </a:ext>
            </a:extLst>
          </p:cNvPr>
          <p:cNvSpPr/>
          <p:nvPr/>
        </p:nvSpPr>
        <p:spPr>
          <a:xfrm>
            <a:off x="213728" y="2476106"/>
            <a:ext cx="6443018" cy="1231106"/>
          </a:xfrm>
          <a:prstGeom prst="rect">
            <a:avLst/>
          </a:prstGeom>
          <a:solidFill>
            <a:srgbClr val="CCA235"/>
          </a:solidFill>
          <a:ln>
            <a:solidFill>
              <a:srgbClr val="CCA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CA235"/>
              </a:solidFill>
            </a:endParaRPr>
          </a:p>
        </p:txBody>
      </p:sp>
      <p:sp>
        <p:nvSpPr>
          <p:cNvPr id="25" name="TextBox 24">
            <a:extLst>
              <a:ext uri="{FF2B5EF4-FFF2-40B4-BE49-F238E27FC236}">
                <a16:creationId xmlns:a16="http://schemas.microsoft.com/office/drawing/2014/main" id="{5C6AFC9B-B66F-45B2-BC46-F8544FBD2C17}"/>
              </a:ext>
            </a:extLst>
          </p:cNvPr>
          <p:cNvSpPr txBox="1"/>
          <p:nvPr/>
        </p:nvSpPr>
        <p:spPr>
          <a:xfrm>
            <a:off x="201253" y="2458625"/>
            <a:ext cx="6408929" cy="1231106"/>
          </a:xfrm>
          <a:prstGeom prst="rect">
            <a:avLst/>
          </a:prstGeom>
          <a:noFill/>
          <a:ln>
            <a:noFill/>
          </a:ln>
        </p:spPr>
        <p:txBody>
          <a:bodyPr wrap="square" rtlCol="0">
            <a:spAutoFit/>
          </a:bodyPr>
          <a:lstStyle/>
          <a:p>
            <a:pPr algn="just"/>
            <a:r>
              <a:rPr lang="en-GB" sz="1400" b="1" u="sng" dirty="0">
                <a:solidFill>
                  <a:schemeClr val="bg1"/>
                </a:solidFill>
              </a:rPr>
              <a:t>2</a:t>
            </a:r>
            <a:r>
              <a:rPr lang="en-GB" sz="1400" b="1" u="sng" baseline="30000" dirty="0">
                <a:solidFill>
                  <a:schemeClr val="bg1"/>
                </a:solidFill>
              </a:rPr>
              <a:t>nd</a:t>
            </a:r>
            <a:r>
              <a:rPr lang="en-GB" sz="1400" b="1" u="sng" dirty="0">
                <a:solidFill>
                  <a:schemeClr val="bg1"/>
                </a:solidFill>
              </a:rPr>
              <a:t> September – PGI Scotland meet up</a:t>
            </a:r>
          </a:p>
          <a:p>
            <a:pPr algn="just"/>
            <a:r>
              <a:rPr lang="en-GB" sz="1200" dirty="0">
                <a:solidFill>
                  <a:schemeClr val="bg1"/>
                </a:solidFill>
              </a:rPr>
              <a:t>Monthly catch up of PGI students based at Strathclyde university. Come along to chat and meet other PGI students based in Scotland.  Pizza and nibbles will also be provided at the event </a:t>
            </a:r>
          </a:p>
          <a:p>
            <a:r>
              <a:rPr lang="en-GB" sz="1200" b="1" dirty="0">
                <a:solidFill>
                  <a:schemeClr val="bg1"/>
                </a:solidFill>
              </a:rPr>
              <a:t>Cost: Free </a:t>
            </a:r>
          </a:p>
          <a:p>
            <a:r>
              <a:rPr lang="en-GB" sz="1200" b="1" dirty="0">
                <a:solidFill>
                  <a:schemeClr val="bg1"/>
                </a:solidFill>
              </a:rPr>
              <a:t>Location: Physics Common Room, John Anderson Building 8</a:t>
            </a:r>
            <a:r>
              <a:rPr lang="en-GB" sz="1200" b="1" baseline="30000" dirty="0">
                <a:solidFill>
                  <a:schemeClr val="bg1"/>
                </a:solidFill>
              </a:rPr>
              <a:t>th </a:t>
            </a:r>
            <a:r>
              <a:rPr lang="en-GB" sz="1200" b="1" dirty="0">
                <a:solidFill>
                  <a:schemeClr val="bg1"/>
                </a:solidFill>
              </a:rPr>
              <a:t>floor, Strathclyde (16:30-19:00)</a:t>
            </a:r>
          </a:p>
          <a:p>
            <a:r>
              <a:rPr lang="en-GB" sz="1200" b="1" dirty="0">
                <a:solidFill>
                  <a:schemeClr val="bg1"/>
                </a:solidFill>
              </a:rPr>
              <a:t>Registration: </a:t>
            </a:r>
            <a:r>
              <a:rPr lang="en-GB" sz="1200" b="1" dirty="0">
                <a:solidFill>
                  <a:schemeClr val="bg1"/>
                </a:solidFill>
                <a:hlinkClick r:id="rId4">
                  <a:extLst>
                    <a:ext uri="{A12FA001-AC4F-418D-AE19-62706E023703}">
                      <ahyp:hlinkClr xmlns:ahyp="http://schemas.microsoft.com/office/drawing/2018/hyperlinkcolor" val="tx"/>
                    </a:ext>
                  </a:extLst>
                </a:hlinkClick>
              </a:rPr>
              <a:t>pgi@npl.co.uk</a:t>
            </a:r>
            <a:r>
              <a:rPr lang="en-GB" sz="1200" b="1" dirty="0">
                <a:solidFill>
                  <a:schemeClr val="bg1"/>
                </a:solidFill>
              </a:rPr>
              <a:t> 							  Deadline: 2</a:t>
            </a:r>
            <a:r>
              <a:rPr lang="en-GB" sz="1200" b="1" baseline="30000" dirty="0">
                <a:solidFill>
                  <a:schemeClr val="bg1"/>
                </a:solidFill>
              </a:rPr>
              <a:t>nd</a:t>
            </a:r>
            <a:r>
              <a:rPr lang="en-GB" sz="1200" b="1" dirty="0">
                <a:solidFill>
                  <a:schemeClr val="bg1"/>
                </a:solidFill>
              </a:rPr>
              <a:t> September</a:t>
            </a:r>
          </a:p>
        </p:txBody>
      </p:sp>
      <p:sp>
        <p:nvSpPr>
          <p:cNvPr id="26" name="Rectangle 25">
            <a:extLst>
              <a:ext uri="{FF2B5EF4-FFF2-40B4-BE49-F238E27FC236}">
                <a16:creationId xmlns:a16="http://schemas.microsoft.com/office/drawing/2014/main" id="{F1944957-6BC1-4BF6-A618-E137A307AE10}"/>
              </a:ext>
            </a:extLst>
          </p:cNvPr>
          <p:cNvSpPr/>
          <p:nvPr/>
        </p:nvSpPr>
        <p:spPr>
          <a:xfrm>
            <a:off x="227691" y="5761003"/>
            <a:ext cx="6424233" cy="1686372"/>
          </a:xfrm>
          <a:prstGeom prst="rect">
            <a:avLst/>
          </a:prstGeom>
          <a:solidFill>
            <a:srgbClr val="1A3256"/>
          </a:solidFill>
          <a:ln>
            <a:solidFill>
              <a:srgbClr val="1A32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TextBox 26">
            <a:extLst>
              <a:ext uri="{FF2B5EF4-FFF2-40B4-BE49-F238E27FC236}">
                <a16:creationId xmlns:a16="http://schemas.microsoft.com/office/drawing/2014/main" id="{3CF01FE9-D767-447E-9DDA-28A677274B09}"/>
              </a:ext>
            </a:extLst>
          </p:cNvPr>
          <p:cNvSpPr txBox="1"/>
          <p:nvPr/>
        </p:nvSpPr>
        <p:spPr>
          <a:xfrm>
            <a:off x="201255" y="5803970"/>
            <a:ext cx="6477107" cy="1600438"/>
          </a:xfrm>
          <a:prstGeom prst="rect">
            <a:avLst/>
          </a:prstGeom>
          <a:noFill/>
        </p:spPr>
        <p:txBody>
          <a:bodyPr wrap="square" rtlCol="0">
            <a:spAutoFit/>
          </a:bodyPr>
          <a:lstStyle/>
          <a:p>
            <a:r>
              <a:rPr lang="en-GB" sz="1400" b="1" u="sng" dirty="0">
                <a:solidFill>
                  <a:schemeClr val="bg1"/>
                </a:solidFill>
              </a:rPr>
              <a:t>9</a:t>
            </a:r>
            <a:r>
              <a:rPr lang="en-GB" sz="1400" b="1" u="sng" baseline="30000" dirty="0">
                <a:solidFill>
                  <a:schemeClr val="bg1"/>
                </a:solidFill>
              </a:rPr>
              <a:t>th</a:t>
            </a:r>
            <a:r>
              <a:rPr lang="en-GB" sz="1400" b="1" u="sng" dirty="0">
                <a:solidFill>
                  <a:schemeClr val="bg1"/>
                </a:solidFill>
              </a:rPr>
              <a:t> September – LabVIEW Training </a:t>
            </a:r>
          </a:p>
          <a:p>
            <a:r>
              <a:rPr lang="en-GB" sz="1200" dirty="0">
                <a:solidFill>
                  <a:schemeClr val="bg1"/>
                </a:solidFill>
              </a:rPr>
              <a:t>Week commencing the 9</a:t>
            </a:r>
            <a:r>
              <a:rPr lang="en-GB" sz="1200" baseline="30000" dirty="0">
                <a:solidFill>
                  <a:schemeClr val="bg1"/>
                </a:solidFill>
              </a:rPr>
              <a:t>th</a:t>
            </a:r>
            <a:r>
              <a:rPr lang="en-GB" sz="1200" dirty="0">
                <a:solidFill>
                  <a:schemeClr val="bg1"/>
                </a:solidFill>
              </a:rPr>
              <a:t> September there will be a LabVIEW Training course available for students based at NPL. Laboratory Virtual Instrument Engineering Workbench is a system-design platform and development environment for a visual programming language from National Instruments. The course will show you how to get the most out of using LabVIEW. Make sure to get your managers approval before registering. </a:t>
            </a:r>
          </a:p>
          <a:p>
            <a:r>
              <a:rPr lang="en-GB" sz="1200" b="1" dirty="0">
                <a:solidFill>
                  <a:schemeClr val="bg1"/>
                </a:solidFill>
              </a:rPr>
              <a:t>Location: NPL, Teddington</a:t>
            </a:r>
          </a:p>
          <a:p>
            <a:r>
              <a:rPr lang="en-GB" sz="1200" b="1" dirty="0">
                <a:solidFill>
                  <a:schemeClr val="bg1"/>
                </a:solidFill>
              </a:rPr>
              <a:t>Registration: Contact keith.lines@npl.co.uk                                                        Deadline: 2</a:t>
            </a:r>
            <a:r>
              <a:rPr lang="en-GB" sz="1200" b="1" baseline="30000" dirty="0">
                <a:solidFill>
                  <a:schemeClr val="bg1"/>
                </a:solidFill>
              </a:rPr>
              <a:t>nd</a:t>
            </a:r>
            <a:r>
              <a:rPr lang="en-GB" sz="1200" b="1" dirty="0">
                <a:solidFill>
                  <a:schemeClr val="bg1"/>
                </a:solidFill>
              </a:rPr>
              <a:t> September</a:t>
            </a:r>
            <a:endParaRPr lang="en-GB" sz="1400" b="1" u="sng" dirty="0">
              <a:solidFill>
                <a:schemeClr val="bg1"/>
              </a:solidFill>
            </a:endParaRPr>
          </a:p>
        </p:txBody>
      </p:sp>
    </p:spTree>
    <p:extLst>
      <p:ext uri="{BB962C8B-B14F-4D97-AF65-F5344CB8AC3E}">
        <p14:creationId xmlns:p14="http://schemas.microsoft.com/office/powerpoint/2010/main" val="28880728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733</TotalTime>
  <Words>338</Words>
  <Application>Microsoft Office PowerPoint</Application>
  <PresentationFormat>A4 Paper (210x297 mm)</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Training and Events  September 2019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and Events  June 2019 </dc:title>
  <dc:creator>Hannah Cook</dc:creator>
  <cp:lastModifiedBy>Hannah Cook</cp:lastModifiedBy>
  <cp:revision>71</cp:revision>
  <dcterms:created xsi:type="dcterms:W3CDTF">2019-05-28T16:44:01Z</dcterms:created>
  <dcterms:modified xsi:type="dcterms:W3CDTF">2019-08-12T15:49:29Z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rcoClassification">
    <vt:lpwstr>NPL Official</vt:lpwstr>
  </property>
  <property fmtid="{D5CDD505-2E9C-101B-9397-08002B2CF9AE}" pid="3" name="aliashPowerpointFooter">
    <vt:lpwstr/>
  </property>
</Properties>
</file>